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97" r:id="rId2"/>
  </p:sldMasterIdLst>
  <p:notesMasterIdLst>
    <p:notesMasterId r:id="rId35"/>
  </p:notesMasterIdLst>
  <p:sldIdLst>
    <p:sldId id="256" r:id="rId3"/>
    <p:sldId id="976" r:id="rId4"/>
    <p:sldId id="3034" r:id="rId5"/>
    <p:sldId id="2983" r:id="rId6"/>
    <p:sldId id="2960" r:id="rId7"/>
    <p:sldId id="3035" r:id="rId8"/>
    <p:sldId id="3051" r:id="rId9"/>
    <p:sldId id="925" r:id="rId10"/>
    <p:sldId id="3012" r:id="rId11"/>
    <p:sldId id="2910" r:id="rId12"/>
    <p:sldId id="3013" r:id="rId13"/>
    <p:sldId id="3050" r:id="rId14"/>
    <p:sldId id="2948" r:id="rId15"/>
    <p:sldId id="2925" r:id="rId16"/>
    <p:sldId id="2912" r:id="rId17"/>
    <p:sldId id="2913" r:id="rId18"/>
    <p:sldId id="3032" r:id="rId19"/>
    <p:sldId id="3033" r:id="rId20"/>
    <p:sldId id="3052" r:id="rId21"/>
    <p:sldId id="3053" r:id="rId22"/>
    <p:sldId id="3054" r:id="rId23"/>
    <p:sldId id="3024" r:id="rId24"/>
    <p:sldId id="2737" r:id="rId25"/>
    <p:sldId id="879" r:id="rId26"/>
    <p:sldId id="2958" r:id="rId27"/>
    <p:sldId id="2945" r:id="rId28"/>
    <p:sldId id="2946" r:id="rId29"/>
    <p:sldId id="2931" r:id="rId30"/>
    <p:sldId id="2935" r:id="rId31"/>
    <p:sldId id="2952" r:id="rId32"/>
    <p:sldId id="1070" r:id="rId33"/>
    <p:sldId id="105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</p14:sldIdLst>
        </p14:section>
        <p14:section name="Setting Context" id="{0ECCEF67-76F1-3841-A483-2AB9B0BB6278}">
          <p14:sldIdLst>
            <p14:sldId id="976"/>
            <p14:sldId id="3034"/>
            <p14:sldId id="2983"/>
            <p14:sldId id="2960"/>
            <p14:sldId id="3035"/>
            <p14:sldId id="3051"/>
          </p14:sldIdLst>
        </p14:section>
        <p14:section name="Goal: It is all in name space management (NsM)" id="{AC1DDEB5-434A-9946-8E04-9196DB0392ED}">
          <p14:sldIdLst>
            <p14:sldId id="925"/>
            <p14:sldId id="3012"/>
            <p14:sldId id="2910"/>
            <p14:sldId id="3013"/>
            <p14:sldId id="3050"/>
          </p14:sldIdLst>
        </p14:section>
        <p14:section name="Criteria: How to be sure that it is true?" id="{C192D0C4-A887-B343-AB3D-7601471A4357}">
          <p14:sldIdLst>
            <p14:sldId id="2948"/>
          </p14:sldIdLst>
        </p14:section>
        <p14:section name="Output: A generic format of Names (Computable Names)" id="{AE21F17E-472C-3B47-B65D-C1DA71B50E50}">
          <p14:sldIdLst>
            <p14:sldId id="2925"/>
          </p14:sldIdLst>
        </p14:section>
        <p14:section name="Process: the Operational Strategies" id="{44570EC8-1AFD-7844-ADEE-6037973E1F44}">
          <p14:sldIdLst>
            <p14:sldId id="2912"/>
            <p14:sldId id="2913"/>
            <p14:sldId id="3032"/>
            <p14:sldId id="3033"/>
            <p14:sldId id="3052"/>
            <p14:sldId id="3053"/>
            <p14:sldId id="3054"/>
            <p14:sldId id="3024"/>
            <p14:sldId id="2737"/>
            <p14:sldId id="879"/>
            <p14:sldId id="2958"/>
            <p14:sldId id="2945"/>
            <p14:sldId id="2946"/>
          </p14:sldIdLst>
        </p14:section>
        <p14:section name="Inputs: Known Methods and Tools" id="{6DC8336C-6B08-A140-B7B1-95CEF5B7EBF0}">
          <p14:sldIdLst>
            <p14:sldId id="2931"/>
            <p14:sldId id="2935"/>
            <p14:sldId id="2952"/>
            <p14:sldId id="1070"/>
          </p14:sldIdLst>
        </p14:section>
        <p14:section name="Boundary Conditions: What other things to think about?" id="{04012223-BCD6-D741-91E1-5C4BB5769C32}">
          <p14:sldIdLst>
            <p14:sldId id="10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9"/>
    <p:restoredTop sz="89214"/>
  </p:normalViewPr>
  <p:slideViewPr>
    <p:cSldViewPr snapToGrid="0">
      <p:cViewPr varScale="1">
        <p:scale>
          <a:sx n="106" d="100"/>
          <a:sy n="106" d="100"/>
        </p:scale>
        <p:origin x="176" y="9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3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592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1964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6352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078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08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864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  <p:extLst>
      <p:ext uri="{BB962C8B-B14F-4D97-AF65-F5344CB8AC3E}">
        <p14:creationId xmlns:p14="http://schemas.microsoft.com/office/powerpoint/2010/main" val="96620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554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89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3580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388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8552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677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18604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361576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6821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79645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32950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732903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03546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56700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5610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815162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5844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5481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00073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769332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1658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1936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67416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541185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47706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3141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173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5643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6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719" r:id="rId9"/>
    <p:sldLayoutId id="214748372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183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://www.amazon.com/exec/obidos/ASIN/0306803208/braipick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9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36.jpeg"/><Relationship Id="rId4" Type="http://schemas.openxmlformats.org/officeDocument/2006/relationships/hyperlink" Target="https://www.britannica.com/biography/Dana-Scot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hyperlink" Target="https://en.wikipedia.org/wiki/Set_inclusion" TargetMode="External"/><Relationship Id="rId3" Type="http://schemas.openxmlformats.org/officeDocument/2006/relationships/hyperlink" Target="https://en.wikipedia.org/wiki/File:Hasse_diagram_of_powerset_of_3.svg" TargetMode="External"/><Relationship Id="rId7" Type="http://schemas.openxmlformats.org/officeDocument/2006/relationships/hyperlink" Target="https://en.wikipedia.org/wiki/File:Lattice_of_partitions_of_an_order_4_set.svg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en.wikipedia.org/wiki/Lattice_(order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hyperlink" Target="https://en.wikipedia.org/wiki/File:N-Quadrat,_gedreht.svg" TargetMode="External"/><Relationship Id="rId5" Type="http://schemas.openxmlformats.org/officeDocument/2006/relationships/hyperlink" Target="https://en.wikipedia.org/wiki/File:Lattice_of_the_divisibility_of_60.svg" TargetMode="External"/><Relationship Id="rId15" Type="http://schemas.openxmlformats.org/officeDocument/2006/relationships/hyperlink" Target="https://en.wikipedia.org/wiki/Partition_(set_theory)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en.wikipedia.org/wiki/File:Nat_num.svg" TargetMode="External"/><Relationship Id="rId14" Type="http://schemas.openxmlformats.org/officeDocument/2006/relationships/hyperlink" Target="https://en.wikipedia.org/wiki/Hasse_diagra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hyperlink" Target="https://www.di.ens.fr/~cousot/publications.www/CousotCousot-POPL-77-ACM-p238--252-1977.pdf" TargetMode="External"/><Relationship Id="rId7" Type="http://schemas.openxmlformats.org/officeDocument/2006/relationships/hyperlink" Target="https://en.wikipedia.org/wiki/Patrick_Couso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hyperlink" Target="https://en.wikipedia.org/wiki/Radhia_Cousot" TargetMode="Externa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ticles.adsabs.harvard.edu/full/1998ESASP.422..201L/0000201.000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Ariane_5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youtu.be/_x9AwxfjxvE?t=196" TargetMode="External"/><Relationship Id="rId7" Type="http://schemas.openxmlformats.org/officeDocument/2006/relationships/hyperlink" Target="https://openai.com/blog/openai-ap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arxiv.org/abs/2005.14165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E5ZvAj5tVI?t=113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dirty="0"/>
              <a:t>23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Arts, Skills and Human Talent</a:t>
            </a:r>
            <a:br>
              <a:rPr lang="en-US" sz="2400" dirty="0"/>
            </a:br>
            <a:r>
              <a:rPr lang="en-US" sz="2400" dirty="0"/>
              <a:t>Week 11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dirty="0">
                <a:latin typeface="+mj-lt"/>
                <a:ea typeface="STXingkai" panose="02010800040101010101" pitchFamily="2" charset="-122"/>
              </a:rPr>
              <a:t>The Cognitive Ladder in the Age of Data</a:t>
            </a:r>
            <a:endParaRPr lang="en-US" dirty="0">
              <a:latin typeface="+mj-lt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69" y="1063229"/>
            <a:ext cx="2771775" cy="370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10" y="1063229"/>
            <a:ext cx="27717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777534" y="4799022"/>
            <a:ext cx="66255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www.quantamagazine.org</a:t>
            </a: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94" y="1920479"/>
            <a:ext cx="1905497" cy="2303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7940744" y="3816626"/>
            <a:ext cx="111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7881399" y="1670283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7881399" y="2795409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eibei SC" panose="03000800000000000000" pitchFamily="66" charset="-128"/>
                <a:ea typeface="Weibei SC" panose="03000800000000000000" pitchFamily="66" charset="-128"/>
                <a:cs typeface="Arial"/>
                <a:sym typeface="Arial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301126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858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FDC22-9761-F447-8077-93E734C6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09" y="1047606"/>
            <a:ext cx="2525722" cy="3812411"/>
          </a:xfrm>
          <a:prstGeom prst="rect">
            <a:avLst/>
          </a:prstGeom>
        </p:spPr>
      </p:pic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Wiener’s Framing of Societal Values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96C0E-5CF0-7749-83C3-FF4E5D9F0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61397-10F7-1648-B2EE-EEE1097E53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87" y="1017725"/>
            <a:ext cx="1188742" cy="1803847"/>
          </a:xfrm>
          <a:prstGeom prst="rect">
            <a:avLst/>
          </a:prstGeom>
        </p:spPr>
      </p:pic>
      <p:pic>
        <p:nvPicPr>
          <p:cNvPr id="9" name="Picture 3" descr="The Human Use of Human Beings: Cybernetics Pioneer Norbert Wiener on Communication, Control, and the Morality of Our Machines">
            <a:hlinkClick r:id="rId4"/>
            <a:extLst>
              <a:ext uri="{FF2B5EF4-FFF2-40B4-BE49-F238E27FC236}">
                <a16:creationId xmlns:a16="http://schemas.microsoft.com/office/drawing/2014/main" id="{6F9D15B8-7019-B94C-AD8B-A43290315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841" y="1017725"/>
            <a:ext cx="1131858" cy="18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BDFF-8C24-4E47-A23E-F0F5572C1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31" y="1017725"/>
            <a:ext cx="3006719" cy="38124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B998C0-D349-FA45-B3BB-A443A7F51BBD}"/>
              </a:ext>
            </a:extLst>
          </p:cNvPr>
          <p:cNvSpPr/>
          <p:nvPr/>
        </p:nvSpPr>
        <p:spPr>
          <a:xfrm>
            <a:off x="3411416" y="2321170"/>
            <a:ext cx="2662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AE284-DFA6-5740-A465-0E9DC940E6B8}"/>
              </a:ext>
            </a:extLst>
          </p:cNvPr>
          <p:cNvSpPr/>
          <p:nvPr/>
        </p:nvSpPr>
        <p:spPr>
          <a:xfrm>
            <a:off x="2307771" y="285359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F86B1-48E4-D84C-858E-6E2377C9C004}"/>
              </a:ext>
            </a:extLst>
          </p:cNvPr>
          <p:cNvSpPr/>
          <p:nvPr/>
        </p:nvSpPr>
        <p:spPr>
          <a:xfrm>
            <a:off x="2760412" y="3186861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22F515-ADF5-4247-932C-AA96E9DD9185}"/>
              </a:ext>
            </a:extLst>
          </p:cNvPr>
          <p:cNvSpPr/>
          <p:nvPr/>
        </p:nvSpPr>
        <p:spPr>
          <a:xfrm>
            <a:off x="2760412" y="3531449"/>
            <a:ext cx="571081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CA190D-2CA5-2647-A2D2-1034B4ABFC13}"/>
              </a:ext>
            </a:extLst>
          </p:cNvPr>
          <p:cNvSpPr/>
          <p:nvPr/>
        </p:nvSpPr>
        <p:spPr>
          <a:xfrm>
            <a:off x="2958868" y="4377185"/>
            <a:ext cx="799216" cy="140677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121435E-09A8-8B4B-8823-A820AE81146C}"/>
              </a:ext>
            </a:extLst>
          </p:cNvPr>
          <p:cNvSpPr/>
          <p:nvPr/>
        </p:nvSpPr>
        <p:spPr>
          <a:xfrm>
            <a:off x="2974884" y="4566420"/>
            <a:ext cx="799216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9BD162-847D-C449-B70F-1A35C8198AB4}"/>
              </a:ext>
            </a:extLst>
          </p:cNvPr>
          <p:cNvSpPr/>
          <p:nvPr/>
        </p:nvSpPr>
        <p:spPr>
          <a:xfrm>
            <a:off x="4878475" y="4443901"/>
            <a:ext cx="62213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A1F4FB-1F94-8F44-BE76-CD91DF9389CE}"/>
              </a:ext>
            </a:extLst>
          </p:cNvPr>
          <p:cNvSpPr/>
          <p:nvPr/>
        </p:nvSpPr>
        <p:spPr>
          <a:xfrm>
            <a:off x="5500607" y="2222953"/>
            <a:ext cx="488212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A0451A-D2E4-204D-92DD-6C664265318E}"/>
              </a:ext>
            </a:extLst>
          </p:cNvPr>
          <p:cNvSpPr/>
          <p:nvPr/>
        </p:nvSpPr>
        <p:spPr>
          <a:xfrm>
            <a:off x="5184518" y="2821572"/>
            <a:ext cx="53299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17E013-781B-5447-990F-E4386672FC51}"/>
              </a:ext>
            </a:extLst>
          </p:cNvPr>
          <p:cNvSpPr/>
          <p:nvPr/>
        </p:nvSpPr>
        <p:spPr>
          <a:xfrm>
            <a:off x="4916786" y="2972857"/>
            <a:ext cx="1383024" cy="122519"/>
          </a:xfrm>
          <a:prstGeom prst="ellipse">
            <a:avLst/>
          </a:prstGeom>
          <a:noFill/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45573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302" y="505009"/>
            <a:ext cx="3487246" cy="4133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57" y="409391"/>
            <a:ext cx="245684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9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84" y="963823"/>
            <a:ext cx="6472833" cy="4179677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417" y="875875"/>
            <a:ext cx="1048716" cy="1485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7624888" y="2571750"/>
            <a:ext cx="141577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050" dirty="0"/>
              <a:t>The International</a:t>
            </a:r>
          </a:p>
          <a:p>
            <a:pPr algn="ctr"/>
            <a:r>
              <a:rPr lang="en-CN" sz="1050" dirty="0"/>
              <a:t>Integrated Reporting</a:t>
            </a:r>
          </a:p>
          <a:p>
            <a:pPr algn="ctr"/>
            <a:r>
              <a:rPr lang="en-CN" sz="1050" dirty="0"/>
              <a:t>Framework</a:t>
            </a:r>
          </a:p>
          <a:p>
            <a:pPr algn="ctr"/>
            <a:endParaRPr lang="en-CN" sz="1050" dirty="0"/>
          </a:p>
          <a:p>
            <a:pPr algn="ctr"/>
            <a:r>
              <a:rPr lang="en-CN" sz="105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76842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2558265" y="1780382"/>
            <a:ext cx="907475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3710962" y="2752055"/>
            <a:ext cx="460094" cy="43622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050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29492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3665150" y="4729055"/>
            <a:ext cx="44037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</a:t>
            </a:r>
            <a:r>
              <a:rPr lang="en-US" sz="1050" dirty="0" err="1"/>
              <a:t>www.thwink.org</a:t>
            </a:r>
            <a:r>
              <a:rPr lang="en-US" sz="1050" dirty="0"/>
              <a:t>/sustain/glossary/</a:t>
            </a:r>
            <a:r>
              <a:rPr lang="en-US" sz="1050" dirty="0" err="1"/>
              <a:t>KuhnCycle.htm</a:t>
            </a:r>
            <a:endParaRPr lang="en-CN" sz="1050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0942" y="1271608"/>
            <a:ext cx="2775858" cy="317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/>
        </p:nvGraphicFramePr>
        <p:xfrm>
          <a:off x="3013529" y="1063228"/>
          <a:ext cx="2660650" cy="326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325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Life Cycle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Kuhn Cycle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Artifacts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Pre-Science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Normal Science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Varying Modifications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Drift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425318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Product Crisis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Crisis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Developed and Released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Model Revolutioon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New Product Adopted as the Popular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Paradigm Change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440469" y="1825260"/>
            <a:ext cx="281359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/>
              <a:t>https://</a:t>
            </a:r>
            <a:r>
              <a:rPr lang="en-US" sz="788" dirty="0" err="1"/>
              <a:t>www.quora.com</a:t>
            </a:r>
            <a:r>
              <a:rPr lang="en-US" sz="788" dirty="0"/>
              <a:t>/What-was-the-first-car-in-the-world</a:t>
            </a:r>
            <a:endParaRPr lang="en-CN" sz="788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118" y="1063229"/>
            <a:ext cx="984110" cy="76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56" y="2045933"/>
            <a:ext cx="1150246" cy="89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1961" y="2219899"/>
            <a:ext cx="1377109" cy="15967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1613969" y="2336702"/>
            <a:ext cx="119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900" dirty="0">
                <a:solidFill>
                  <a:schemeClr val="bg1"/>
                </a:solidFill>
              </a:rPr>
              <a:t>1908 BuickModel</a:t>
            </a:r>
            <a:r>
              <a:rPr lang="en-US" altLang="zh-CN" sz="9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>
                <a:solidFill>
                  <a:schemeClr val="bg1"/>
                </a:solidFill>
              </a:rPr>
              <a:t>Convertible</a:t>
            </a:r>
            <a:endParaRPr lang="en-CN" sz="9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94" y="3471439"/>
            <a:ext cx="1628165" cy="998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834345" y="3658985"/>
            <a:ext cx="80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097" y="4010907"/>
            <a:ext cx="1395973" cy="838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1822588" y="4277671"/>
            <a:ext cx="80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</a:rPr>
              <a:t>1929</a:t>
            </a:r>
            <a:r>
              <a:rPr lang="zh-CN" altLang="en-US" sz="900" b="1" dirty="0">
                <a:solidFill>
                  <a:schemeClr val="bg1"/>
                </a:solidFill>
              </a:rPr>
              <a:t> </a:t>
            </a:r>
            <a:r>
              <a:rPr lang="en-US" altLang="zh-CN" sz="900" b="1" dirty="0">
                <a:solidFill>
                  <a:schemeClr val="bg1"/>
                </a:solidFill>
              </a:rPr>
              <a:t>Alfa Romeo 6C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0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5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 Lattice?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A9AA344C-2604-B049-AA4E-FA29B6B7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35" y="1993900"/>
            <a:ext cx="15240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5"/>
            <a:extLst>
              <a:ext uri="{FF2B5EF4-FFF2-40B4-BE49-F238E27FC236}">
                <a16:creationId xmlns:a16="http://schemas.microsoft.com/office/drawing/2014/main" id="{779B8AE5-64CE-654F-9A3C-B11C5877A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367" y="1962150"/>
            <a:ext cx="1524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69B96F2E-A4AE-1E44-BD99-C5C3A488C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035" y="1809750"/>
            <a:ext cx="14986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hlinkClick r:id="rId9"/>
            <a:extLst>
              <a:ext uri="{FF2B5EF4-FFF2-40B4-BE49-F238E27FC236}">
                <a16:creationId xmlns:a16="http://schemas.microsoft.com/office/drawing/2014/main" id="{2093FF89-51AC-4647-915B-B1102CC9C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5303" y="18097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11"/>
            <a:extLst>
              <a:ext uri="{FF2B5EF4-FFF2-40B4-BE49-F238E27FC236}">
                <a16:creationId xmlns:a16="http://schemas.microsoft.com/office/drawing/2014/main" id="{73B7FD75-CC93-674B-9EE9-B1046F2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9303" y="1996259"/>
            <a:ext cx="152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6C3468-F22C-0941-B86B-27DBFEFC113A}"/>
              </a:ext>
            </a:extLst>
          </p:cNvPr>
          <p:cNvSpPr txBox="1"/>
          <p:nvPr/>
        </p:nvSpPr>
        <p:spPr>
          <a:xfrm>
            <a:off x="492035" y="3369670"/>
            <a:ext cx="12322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1:</a:t>
            </a:r>
            <a:r>
              <a:rPr lang="en-US" sz="900" dirty="0"/>
              <a:t> Subsets of {x, y, z}, under </a:t>
            </a:r>
            <a:r>
              <a:rPr lang="en-US" sz="900" dirty="0">
                <a:hlinkClick r:id="rId13" tooltip="Set inclusion"/>
              </a:rPr>
              <a:t>set inclusion</a:t>
            </a:r>
            <a:r>
              <a:rPr lang="en-US" sz="900" dirty="0"/>
              <a:t>. The name "lattice" is suggested by the form of the </a:t>
            </a:r>
            <a:r>
              <a:rPr lang="en-US" sz="900" dirty="0">
                <a:hlinkClick r:id="rId14" tooltip="Hasse diagram"/>
              </a:rPr>
              <a:t>Hasse diagram</a:t>
            </a:r>
            <a:r>
              <a:rPr lang="en-US" sz="900" dirty="0"/>
              <a:t> depicting it. </a:t>
            </a:r>
            <a:endParaRPr lang="en-TW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67C32-07DE-9C4D-BF41-A1A185AF6BA2}"/>
              </a:ext>
            </a:extLst>
          </p:cNvPr>
          <p:cNvSpPr txBox="1"/>
          <p:nvPr/>
        </p:nvSpPr>
        <p:spPr>
          <a:xfrm>
            <a:off x="2220687" y="3452402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2:</a:t>
            </a:r>
            <a:r>
              <a:rPr lang="en-US" sz="900" dirty="0"/>
              <a:t> Lattice of integer divisors of 60, ordered by "</a:t>
            </a:r>
            <a:r>
              <a:rPr lang="en-US" sz="900" i="1" dirty="0"/>
              <a:t>divides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D37C72-326D-E34E-A9E3-5CC53B3A30C1}"/>
              </a:ext>
            </a:extLst>
          </p:cNvPr>
          <p:cNvSpPr txBox="1"/>
          <p:nvPr/>
        </p:nvSpPr>
        <p:spPr>
          <a:xfrm>
            <a:off x="3949339" y="3452401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3:</a:t>
            </a:r>
            <a:r>
              <a:rPr lang="en-US" sz="900" dirty="0"/>
              <a:t> Lattice of </a:t>
            </a:r>
            <a:r>
              <a:rPr lang="en-US" sz="900" dirty="0">
                <a:hlinkClick r:id="rId15" tooltip="Partition (set theory)"/>
              </a:rPr>
              <a:t>partitions</a:t>
            </a:r>
            <a:r>
              <a:rPr lang="en-US" sz="900" dirty="0"/>
              <a:t> of {1, 2, 3, 4}, ordered by "</a:t>
            </a:r>
            <a:r>
              <a:rPr lang="en-US" sz="900" i="1" dirty="0"/>
              <a:t>refines</a:t>
            </a:r>
            <a:r>
              <a:rPr lang="en-US" sz="900" dirty="0"/>
              <a:t>". </a:t>
            </a:r>
            <a:endParaRPr lang="en-TW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7C8D8-0914-4042-B277-47A7F7400C1B}"/>
              </a:ext>
            </a:extLst>
          </p:cNvPr>
          <p:cNvSpPr txBox="1"/>
          <p:nvPr/>
        </p:nvSpPr>
        <p:spPr>
          <a:xfrm>
            <a:off x="5771430" y="3452400"/>
            <a:ext cx="12322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4:</a:t>
            </a:r>
            <a:r>
              <a:rPr lang="en-US" sz="900" dirty="0"/>
              <a:t> Lattice of positive integers, ordered by ≤. </a:t>
            </a:r>
            <a:endParaRPr lang="en-TW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7924C5-BAD8-3B44-B55B-100728B1B866}"/>
              </a:ext>
            </a:extLst>
          </p:cNvPr>
          <p:cNvSpPr txBox="1"/>
          <p:nvPr/>
        </p:nvSpPr>
        <p:spPr>
          <a:xfrm>
            <a:off x="7561041" y="3452400"/>
            <a:ext cx="1232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Pic. 5:</a:t>
            </a:r>
            <a:r>
              <a:rPr lang="en-US" sz="900" dirty="0"/>
              <a:t> Lattice of nonnegative integer pairs, ordered component wise. </a:t>
            </a:r>
            <a:endParaRPr lang="en-TW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1635138" y="4651569"/>
            <a:ext cx="5873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Source of Images and Text : </a:t>
            </a:r>
            <a:r>
              <a:rPr lang="en-US" dirty="0">
                <a:hlinkClick r:id="rId16"/>
              </a:rPr>
              <a:t>https://</a:t>
            </a:r>
            <a:r>
              <a:rPr lang="en-US" dirty="0" err="1">
                <a:hlinkClick r:id="rId16"/>
              </a:rPr>
              <a:t>en.wikipedia.org</a:t>
            </a:r>
            <a:r>
              <a:rPr lang="en-US" dirty="0">
                <a:hlinkClick r:id="rId16"/>
              </a:rPr>
              <a:t>/wiki/Lattice_(order)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386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Lattice represents a Universal Data Type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056A1-8413-E442-99E4-255C61CC01BC}"/>
              </a:ext>
            </a:extLst>
          </p:cNvPr>
          <p:cNvSpPr txBox="1"/>
          <p:nvPr/>
        </p:nvSpPr>
        <p:spPr>
          <a:xfrm>
            <a:off x="895353" y="4788942"/>
            <a:ext cx="7353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Source of Text : </a:t>
            </a:r>
            <a:r>
              <a:rPr lang="en-US" sz="1100" dirty="0">
                <a:hlinkClick r:id="rId3"/>
              </a:rPr>
              <a:t>https://www.di.ens.fr/~cousot/publications.www/CousotCousot-POPL-77-ACM-p238--252-1977.pdf</a:t>
            </a:r>
            <a:endParaRPr lang="en-TW" sz="11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9384FF-75D5-7D4E-BCA6-696C42C2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61" y="1108192"/>
            <a:ext cx="4669878" cy="35902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4D625E-3516-DA46-A2DC-31989BA60F5F}"/>
              </a:ext>
            </a:extLst>
          </p:cNvPr>
          <p:cNvGrpSpPr/>
          <p:nvPr/>
        </p:nvGrpSpPr>
        <p:grpSpPr>
          <a:xfrm>
            <a:off x="7138344" y="1976846"/>
            <a:ext cx="1522419" cy="2184449"/>
            <a:chOff x="7138344" y="1976846"/>
            <a:chExt cx="1522419" cy="2184449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177AD7D6-A8AD-D94F-83C2-BD3750D4E4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344" y="1976846"/>
              <a:ext cx="1522419" cy="190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284D5B-1116-C847-894B-AFEDDE3376A1}"/>
                </a:ext>
              </a:extLst>
            </p:cNvPr>
            <p:cNvSpPr txBox="1"/>
            <p:nvPr/>
          </p:nvSpPr>
          <p:spPr>
            <a:xfrm>
              <a:off x="7262045" y="3884296"/>
              <a:ext cx="1275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W" sz="1200" dirty="0">
                  <a:hlinkClick r:id="rId5"/>
                </a:rPr>
                <a:t>Radhia Cousot</a:t>
              </a:r>
              <a:endParaRPr lang="en-TW" sz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FE91C5-5F68-1C42-831F-8E4659EB5A0E}"/>
              </a:ext>
            </a:extLst>
          </p:cNvPr>
          <p:cNvGrpSpPr/>
          <p:nvPr/>
        </p:nvGrpSpPr>
        <p:grpSpPr>
          <a:xfrm>
            <a:off x="231466" y="1976846"/>
            <a:ext cx="1774190" cy="2101722"/>
            <a:chOff x="293941" y="1976846"/>
            <a:chExt cx="1774190" cy="2101722"/>
          </a:xfrm>
        </p:grpSpPr>
        <p:pic>
          <p:nvPicPr>
            <p:cNvPr id="2052" name="Picture 4">
              <a:hlinkClick r:id="rId7"/>
              <a:extLst>
                <a:ext uri="{FF2B5EF4-FFF2-40B4-BE49-F238E27FC236}">
                  <a16:creationId xmlns:a16="http://schemas.microsoft.com/office/drawing/2014/main" id="{4290CB2F-C6C1-164B-B32A-FC7047CB5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41" y="1976846"/>
              <a:ext cx="1774190" cy="1774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FA12F-E350-2449-90CD-B8E184D2FCA0}"/>
                </a:ext>
              </a:extLst>
            </p:cNvPr>
            <p:cNvSpPr txBox="1"/>
            <p:nvPr/>
          </p:nvSpPr>
          <p:spPr>
            <a:xfrm>
              <a:off x="590913" y="3801569"/>
              <a:ext cx="1183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200" dirty="0">
                  <a:hlinkClick r:id="rId7"/>
                </a:rPr>
                <a:t>Patrick Cousot</a:t>
              </a:r>
              <a:endParaRPr lang="en-TW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1820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</a:t>
            </a:r>
            <a:r>
              <a:rPr lang="en-US">
                <a:solidFill>
                  <a:schemeClr val="tx1"/>
                </a:solidFill>
              </a:rPr>
              <a:t>(not) Computing </a:t>
            </a:r>
            <a:r>
              <a:rPr lang="en-US" dirty="0">
                <a:solidFill>
                  <a:schemeClr val="tx1"/>
                </a:solidFill>
              </a:rPr>
              <a:t>in Lattice Space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773D343C-6DE6-8A45-9D77-2160ABA4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2" y="1722098"/>
            <a:ext cx="4571999" cy="2308071"/>
          </a:xfrm>
          <a:prstGeom prst="rect">
            <a:avLst/>
          </a:prstGeom>
        </p:spPr>
      </p:pic>
      <p:pic>
        <p:nvPicPr>
          <p:cNvPr id="3073" name="Picture 1">
            <a:hlinkClick r:id="rId5"/>
            <a:extLst>
              <a:ext uri="{FF2B5EF4-FFF2-40B4-BE49-F238E27FC236}">
                <a16:creationId xmlns:a16="http://schemas.microsoft.com/office/drawing/2014/main" id="{32A14273-9D16-A745-BE9E-3C84B8BF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1461" y="1033295"/>
            <a:ext cx="2441886" cy="36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A2341D-E80D-CB43-9D35-8C3E19F03CDE}"/>
              </a:ext>
            </a:extLst>
          </p:cNvPr>
          <p:cNvSpPr txBox="1"/>
          <p:nvPr/>
        </p:nvSpPr>
        <p:spPr>
          <a:xfrm>
            <a:off x="5819797" y="471404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TW" dirty="0">
                <a:hlinkClick r:id="rId5"/>
              </a:rPr>
              <a:t>Wikipedia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1754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82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2" y="1519311"/>
            <a:ext cx="6286500" cy="277836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4050" spc="225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4050" spc="225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405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27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27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27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27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E5345-A301-524B-8AF8-479A82BBDA62}"/>
              </a:ext>
            </a:extLst>
          </p:cNvPr>
          <p:cNvSpPr txBox="1"/>
          <p:nvPr/>
        </p:nvSpPr>
        <p:spPr>
          <a:xfrm>
            <a:off x="2315229" y="719666"/>
            <a:ext cx="4700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cover slide</a:t>
            </a:r>
          </a:p>
          <a:p>
            <a:pPr algn="ctr"/>
            <a:r>
              <a:rPr lang="en-TW" dirty="0"/>
              <a:t>For the couse on Global Innovation Strategy 2020 Spring</a:t>
            </a:r>
          </a:p>
        </p:txBody>
      </p:sp>
    </p:spTree>
    <p:extLst>
      <p:ext uri="{BB962C8B-B14F-4D97-AF65-F5344CB8AC3E}">
        <p14:creationId xmlns:p14="http://schemas.microsoft.com/office/powerpoint/2010/main" val="229390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89" y="764147"/>
            <a:ext cx="6126257" cy="4272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281941" y="1800622"/>
          <a:ext cx="3009424" cy="1935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54" y="1575964"/>
            <a:ext cx="1318853" cy="193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387" y="3133396"/>
            <a:ext cx="2552832" cy="201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17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285" y="-8175"/>
            <a:ext cx="7130561" cy="901700"/>
          </a:xfrm>
        </p:spPr>
        <p:txBody>
          <a:bodyPr>
            <a:noAutofit/>
          </a:bodyPr>
          <a:lstStyle/>
          <a:p>
            <a:r>
              <a:rPr lang="en-TW" altLang="zh-CN" sz="27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27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5" y="724519"/>
            <a:ext cx="6752492" cy="42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931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672" y="1152244"/>
            <a:ext cx="5078657" cy="3991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808894" y="4937522"/>
            <a:ext cx="774603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1" y="781628"/>
            <a:ext cx="2084194" cy="40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341" y="-429384"/>
            <a:ext cx="4123319" cy="6792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747542" y="4810564"/>
            <a:ext cx="7257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Interlinkages and the effectiveness of multilateral environmental agreements, by W. </a:t>
            </a:r>
            <a:r>
              <a:rPr lang="en-US" sz="1200" dirty="0" err="1"/>
              <a:t>Bradnee</a:t>
            </a:r>
            <a:r>
              <a:rPr lang="en-US" sz="12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266900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3290881" y="4660523"/>
            <a:ext cx="19832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/Cj1OpiBRNsg</a:t>
            </a:r>
            <a:endParaRPr lang="en-CN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9989" y="1063228"/>
            <a:ext cx="4814858" cy="35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4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77" y="1267546"/>
            <a:ext cx="2428613" cy="370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421" y="1171937"/>
            <a:ext cx="1625366" cy="3624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465" y="1519177"/>
            <a:ext cx="2709160" cy="26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8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2224006"/>
            <a:ext cx="3837000" cy="27664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7A09CE-1A7C-8443-952F-C39D9B44E2DA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Google Shape;72;p16">
            <a:extLst>
              <a:ext uri="{FF2B5EF4-FFF2-40B4-BE49-F238E27FC236}">
                <a16:creationId xmlns:a16="http://schemas.microsoft.com/office/drawing/2014/main" id="{38136BA9-C5AA-8C48-B2F3-C064D4B6C3FC}"/>
              </a:ext>
            </a:extLst>
          </p:cNvPr>
          <p:cNvSpPr txBox="1">
            <a:spLocks/>
          </p:cNvSpPr>
          <p:nvPr/>
        </p:nvSpPr>
        <p:spPr>
          <a:xfrm>
            <a:off x="2659577" y="243231"/>
            <a:ext cx="4045200" cy="6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Logic Model</a:t>
            </a:r>
          </a:p>
        </p:txBody>
      </p:sp>
      <p:sp>
        <p:nvSpPr>
          <p:cNvPr id="12" name="Google Shape;72;p16">
            <a:extLst>
              <a:ext uri="{FF2B5EF4-FFF2-40B4-BE49-F238E27FC236}">
                <a16:creationId xmlns:a16="http://schemas.microsoft.com/office/drawing/2014/main" id="{C8526483-D688-704A-91EB-3F96A42F4062}"/>
              </a:ext>
            </a:extLst>
          </p:cNvPr>
          <p:cNvSpPr txBox="1">
            <a:spLocks/>
          </p:cNvSpPr>
          <p:nvPr/>
        </p:nvSpPr>
        <p:spPr>
          <a:xfrm>
            <a:off x="2659576" y="326527"/>
            <a:ext cx="4045200" cy="636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Logic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D56A4-54BD-514B-AC56-C8E9237E4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76" y="174910"/>
            <a:ext cx="1912423" cy="871840"/>
          </a:xfrm>
          <a:prstGeom prst="rect">
            <a:avLst/>
          </a:prstGeom>
        </p:spPr>
      </p:pic>
      <p:sp>
        <p:nvSpPr>
          <p:cNvPr id="13" name="Google Shape;73;p16">
            <a:extLst>
              <a:ext uri="{FF2B5EF4-FFF2-40B4-BE49-F238E27FC236}">
                <a16:creationId xmlns:a16="http://schemas.microsoft.com/office/drawing/2014/main" id="{5249A2E3-BD2F-D642-AC51-FE3163A5C0F2}"/>
              </a:ext>
            </a:extLst>
          </p:cNvPr>
          <p:cNvSpPr txBox="1">
            <a:spLocks/>
          </p:cNvSpPr>
          <p:nvPr/>
        </p:nvSpPr>
        <p:spPr>
          <a:xfrm>
            <a:off x="4737063" y="948480"/>
            <a:ext cx="4284095" cy="376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Output:</a:t>
            </a:r>
            <a:r>
              <a:rPr lang="en-US" dirty="0">
                <a:solidFill>
                  <a:schemeClr val="bg1"/>
                </a:solidFill>
              </a:rPr>
              <a:t> Arts, skills and talents as a framework of value judgements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Process:</a:t>
            </a:r>
            <a:r>
              <a:rPr lang="en-US" dirty="0">
                <a:solidFill>
                  <a:schemeClr val="bg1"/>
                </a:solidFill>
              </a:rPr>
              <a:t> Presenting linguistic evidence/habits of value judgement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bg1"/>
                </a:solidFill>
              </a:rPr>
              <a:t>Input: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Monad and Meta Type Theories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Language models as data models</a:t>
            </a:r>
          </a:p>
          <a:p>
            <a:pP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Varying linguistic models for different scales of applications</a:t>
            </a:r>
          </a:p>
        </p:txBody>
      </p:sp>
      <p:sp>
        <p:nvSpPr>
          <p:cNvPr id="15" name="Google Shape;73;p16">
            <a:extLst>
              <a:ext uri="{FF2B5EF4-FFF2-40B4-BE49-F238E27FC236}">
                <a16:creationId xmlns:a16="http://schemas.microsoft.com/office/drawing/2014/main" id="{D73842FB-7A63-6844-90B8-166D4B035FBD}"/>
              </a:ext>
            </a:extLst>
          </p:cNvPr>
          <p:cNvSpPr txBox="1">
            <a:spLocks/>
          </p:cNvSpPr>
          <p:nvPr/>
        </p:nvSpPr>
        <p:spPr>
          <a:xfrm>
            <a:off x="538177" y="880159"/>
            <a:ext cx="3996189" cy="410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Context: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We talked about AI and Cybernetics and how they </a:t>
            </a:r>
            <a:r>
              <a:rPr lang="en-US" altLang="zh-CN" sz="1600" dirty="0">
                <a:solidFill>
                  <a:schemeClr val="tx1"/>
                </a:solidFill>
              </a:rPr>
              <a:t>have transformed cognitive foundations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Goal: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Show how Big Data </a:t>
            </a:r>
            <a:r>
              <a:rPr lang="en-US" sz="1600" b="1" i="1" dirty="0">
                <a:solidFill>
                  <a:schemeClr val="tx1"/>
                </a:solidFill>
              </a:rPr>
              <a:t>re-defines</a:t>
            </a:r>
            <a:r>
              <a:rPr lang="en-US" sz="1600" dirty="0">
                <a:solidFill>
                  <a:schemeClr val="tx1"/>
                </a:solidFill>
              </a:rPr>
              <a:t> arts, skills and the novelty of human talent</a:t>
            </a: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Font typeface="Arial"/>
              <a:buNone/>
            </a:pPr>
            <a:r>
              <a:rPr lang="en-US" b="1" i="1" dirty="0">
                <a:solidFill>
                  <a:schemeClr val="tx1"/>
                </a:solidFill>
              </a:rPr>
              <a:t>Criteria: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Languages as Lenses/Filters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Is there a unifying metric for artistic value and novelty?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The “why” of a unifying metric?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E269B-E6C4-8F4A-93EE-5EF3EFB34DBC}"/>
              </a:ext>
            </a:extLst>
          </p:cNvPr>
          <p:cNvSpPr/>
          <p:nvPr/>
        </p:nvSpPr>
        <p:spPr>
          <a:xfrm>
            <a:off x="329865" y="4779300"/>
            <a:ext cx="8484269" cy="32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Boundary Conditions: audience agrees with the fact that data/algorithms drive modern human activities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4CE-76F7-8945-A5D6-054A61C19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05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063228"/>
            <a:ext cx="8566484" cy="1525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19088"/>
            <a:ext cx="6898019" cy="223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1" y="2698660"/>
            <a:ext cx="2885573" cy="5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8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Conclusion/Summary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Value judgements in terms of Arts, Skills, Talents are subjective:</a:t>
            </a:r>
          </a:p>
          <a:p>
            <a:pPr lvl="1"/>
            <a:r>
              <a:rPr lang="en-US" dirty="0"/>
              <a:t>The subjectivity is bounded in the choice of Languages</a:t>
            </a:r>
          </a:p>
          <a:p>
            <a:pPr lvl="1"/>
            <a:r>
              <a:rPr lang="en-US" dirty="0"/>
              <a:t>Linguistic models exists in many forms, clothing, architecture, choice of residence…</a:t>
            </a:r>
          </a:p>
          <a:p>
            <a:pPr lvl="1"/>
            <a:r>
              <a:rPr lang="en-US" dirty="0"/>
              <a:t>They can be studied and penetrated through Data Science</a:t>
            </a:r>
          </a:p>
          <a:p>
            <a:pPr lvl="1"/>
            <a:endParaRPr lang="en-US" dirty="0"/>
          </a:p>
          <a:p>
            <a:r>
              <a:rPr lang="en-US" dirty="0"/>
              <a:t>Data Science cannot be separated from Computation:</a:t>
            </a:r>
          </a:p>
          <a:p>
            <a:pPr lvl="1"/>
            <a:r>
              <a:rPr lang="en-US" dirty="0"/>
              <a:t>Data Structures are always taught with Algorithms that manipulate them.</a:t>
            </a:r>
          </a:p>
          <a:p>
            <a:pPr lvl="1"/>
            <a:r>
              <a:rPr lang="en-US" dirty="0"/>
              <a:t>A unifying view of </a:t>
            </a:r>
            <a:r>
              <a:rPr lang="en-US" dirty="0" err="1"/>
              <a:t>data+algorithm</a:t>
            </a:r>
            <a:r>
              <a:rPr lang="en-US" dirty="0"/>
              <a:t> was already known by Leibniz and Norbert Wiener…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467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10081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368993" y="2937230"/>
            <a:ext cx="23246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 dirty="0"/>
              <a:t>/7Cgpfw4z8cw?t=48</a:t>
            </a:r>
            <a:endParaRPr lang="en-TW" sz="105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063229"/>
            <a:ext cx="2884445" cy="1785503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7385539" y="2143299"/>
            <a:ext cx="16793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>
                <a:hlinkClick r:id="rId4"/>
              </a:rPr>
              <a:t>Also see: Are you smarter than a Chimp?</a:t>
            </a:r>
            <a:endParaRPr lang="en-TW" sz="1050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823" y="1844661"/>
            <a:ext cx="4460217" cy="2739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2809809" y="4660523"/>
            <a:ext cx="34115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>
                <a:hlinkClick r:id="rId5"/>
              </a:rPr>
              <a:t>Language Design - Noam Chomsky / Serious Science</a:t>
            </a:r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1094729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GPT-3</a:t>
            </a:r>
            <a:r>
              <a:rPr lang="en-US" dirty="0">
                <a:solidFill>
                  <a:schemeClr val="tx1"/>
                </a:solidFill>
              </a:rPr>
              <a:t>: The State of the Arts in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3861550-7CFD-4A43-BF5C-66ECE4B2E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9" y="1204087"/>
            <a:ext cx="4387691" cy="349438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6CC26CDF-7490-4947-8886-16C23B6FFC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353" y="2637595"/>
            <a:ext cx="3089738" cy="2289064"/>
          </a:xfrm>
          <a:prstGeom prst="rect">
            <a:avLst/>
          </a:prstGeom>
        </p:spPr>
      </p:pic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389BE9E1-FE59-DA45-82DB-F18B7F2B9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273" y="1204087"/>
            <a:ext cx="2849496" cy="126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7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Aesthetics and Value amplified by Big 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73345E2-4144-F04A-80C7-FD337A70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941" y="1032234"/>
            <a:ext cx="4714117" cy="38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2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b="1" i="1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chemeClr val="tx1"/>
                </a:solidFill>
              </a:rPr>
              <a:t>”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68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1297</Words>
  <Application>Microsoft Macintosh PowerPoint</Application>
  <PresentationFormat>On-screen Show (16:9)</PresentationFormat>
  <Paragraphs>176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Exo 2</vt:lpstr>
      <vt:lpstr>微软雅黑</vt:lpstr>
      <vt:lpstr>Roboto Condensed Light</vt:lpstr>
      <vt:lpstr>STXinwei</vt:lpstr>
      <vt:lpstr>STXinwei</vt:lpstr>
      <vt:lpstr>Weibei SC</vt:lpstr>
      <vt:lpstr>Arial</vt:lpstr>
      <vt:lpstr>Cambria Math</vt:lpstr>
      <vt:lpstr>Helvetica</vt:lpstr>
      <vt:lpstr>Simple Light</vt:lpstr>
      <vt:lpstr>Tech Newsletter by Slidesgo</vt:lpstr>
      <vt:lpstr>超越学科界限的认知基础 Transdisciplinary Cognitive Foundation  Arts, Skills and Human Talent Week 11</vt:lpstr>
      <vt:lpstr>PowerPoint Presentation</vt:lpstr>
      <vt:lpstr>PowerPoint Presentation</vt:lpstr>
      <vt:lpstr>Language choices influence your Cognitive Foundation</vt:lpstr>
      <vt:lpstr>Chomsky’s Universal Grammar</vt:lpstr>
      <vt:lpstr>GPT-3: The State of the Arts in Big Data</vt:lpstr>
      <vt:lpstr>Aesthetics and Value amplified by Big Data</vt:lpstr>
      <vt:lpstr>DevOps Goals for Governance</vt:lpstr>
      <vt:lpstr>“The” Book of Why</vt:lpstr>
      <vt:lpstr>The Cognitive Ladder in the Age of Data</vt:lpstr>
      <vt:lpstr>What, How and Why</vt:lpstr>
      <vt:lpstr>Wiener’s Framing of Societal Values</vt:lpstr>
      <vt:lpstr>PowerPoint Presentation</vt:lpstr>
      <vt:lpstr>Accountants’ Value Proposition</vt:lpstr>
      <vt:lpstr>Thomas S. Kuhn: The Structure of Scientific Revolutions</vt:lpstr>
      <vt:lpstr>Kuhn Cycle as the Structure</vt:lpstr>
      <vt:lpstr>Definitional Suggestion for Computing Science</vt:lpstr>
      <vt:lpstr>All meaningful expressions can be modeled as Pω</vt:lpstr>
      <vt:lpstr>What is a Lattice?</vt:lpstr>
      <vt:lpstr>Lattice represents a Universal Data Type</vt:lpstr>
      <vt:lpstr>An Example of (not) Computing in Lattice Space</vt:lpstr>
      <vt:lpstr>The man who redefined Equal in Math! </vt:lpstr>
      <vt:lpstr>PowerPoint Presentation</vt:lpstr>
      <vt:lpstr>A Scale Free, Boundaryless Cyberspace</vt:lpstr>
      <vt:lpstr>A 2016 Video on the “Future”</vt:lpstr>
      <vt:lpstr>Multi-Lateral in Multi-Scale Context</vt:lpstr>
      <vt:lpstr>Environmental Policy Governance</vt:lpstr>
      <vt:lpstr>"Who's Your City?" | Talks at Google</vt:lpstr>
      <vt:lpstr> Who's Your City? The most important decision of your life.</vt:lpstr>
      <vt:lpstr>Lambda and Pi-Calculus</vt:lpstr>
      <vt:lpstr>How mathematicians and musicians talks about Music</vt:lpstr>
      <vt:lpstr>Conclusion/Summary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1034</cp:revision>
  <dcterms:modified xsi:type="dcterms:W3CDTF">2020-11-23T09:44:41Z</dcterms:modified>
</cp:coreProperties>
</file>